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60" r:id="rId3"/>
    <p:sldId id="261" r:id="rId4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  <p15:guide id="3" pos="174" userDrawn="1">
          <p15:clr>
            <a:srgbClr val="A4A3A4"/>
          </p15:clr>
        </p15:guide>
        <p15:guide id="4" pos="2261" userDrawn="1">
          <p15:clr>
            <a:srgbClr val="A4A3A4"/>
          </p15:clr>
        </p15:guide>
        <p15:guide id="5" orient="horz" pos="47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7AB3"/>
    <a:srgbClr val="5BAB45"/>
    <a:srgbClr val="097EC3"/>
    <a:srgbClr val="83BE45"/>
    <a:srgbClr val="00A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1"/>
  </p:normalViewPr>
  <p:slideViewPr>
    <p:cSldViewPr snapToGrid="0" snapToObjects="1" showGuides="1">
      <p:cViewPr varScale="1">
        <p:scale>
          <a:sx n="75" d="100"/>
          <a:sy n="75" d="100"/>
        </p:scale>
        <p:origin x="1200" y="60"/>
      </p:cViewPr>
      <p:guideLst>
        <p:guide orient="horz" pos="2448"/>
        <p:guide pos="3168"/>
        <p:guide pos="174"/>
        <p:guide pos="2261"/>
        <p:guide orient="horz" pos="47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6D22-0F18-2D4C-B828-71700F4BC0CA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FA39-7283-884E-A6EC-BD63E071AD3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4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6D22-0F18-2D4C-B828-71700F4BC0CA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FA39-7283-884E-A6EC-BD63E071AD3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8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6D22-0F18-2D4C-B828-71700F4BC0CA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FA39-7283-884E-A6EC-BD63E071AD3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6D22-0F18-2D4C-B828-71700F4BC0CA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FA39-7283-884E-A6EC-BD63E071AD3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5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6D22-0F18-2D4C-B828-71700F4BC0CA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FA39-7283-884E-A6EC-BD63E071AD3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6D22-0F18-2D4C-B828-71700F4BC0CA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FA39-7283-884E-A6EC-BD63E071AD3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0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6D22-0F18-2D4C-B828-71700F4BC0CA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FA39-7283-884E-A6EC-BD63E071AD3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6D22-0F18-2D4C-B828-71700F4BC0CA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FA39-7283-884E-A6EC-BD63E071AD3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9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plate of food&#10;&#10;Description automatically generated">
            <a:extLst>
              <a:ext uri="{FF2B5EF4-FFF2-40B4-BE49-F238E27FC236}">
                <a16:creationId xmlns:a16="http://schemas.microsoft.com/office/drawing/2014/main" id="{1AF28842-4882-5589-918F-EF4B8C4168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73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316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6D22-0F18-2D4C-B828-71700F4BC0CA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FA39-7283-884E-A6EC-BD63E071AD3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7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6D22-0F18-2D4C-B828-71700F4BC0CA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FA39-7283-884E-A6EC-BD63E071AD3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9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06D22-0F18-2D4C-B828-71700F4BC0CA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BFA39-7283-884E-A6EC-BD63E071AD3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7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3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4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E1BAAD-1F2B-804A-BFED-FD1B4BBD77A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635018" y="7249211"/>
            <a:ext cx="1212357" cy="2504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00BD95-B200-0A43-8077-E4561E617A7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76225" y="4939646"/>
            <a:ext cx="4373633" cy="12293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</a:rPr>
              <a:t>AUCUNE MANIPULATION D’ARGENT ;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</a:rPr>
              <a:t>PASSAGE PLUS RAPIDE À LA CAISSE ;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</a:rPr>
              <a:t>ACCÈS À TOUS LES PRODUITS ET MENUS OFFERTS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</a:rPr>
              <a:t>     AU SERVICE ALIMENTAIRE ;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</a:rPr>
              <a:t>DES REPAS CHAUDS NUTRITIFS ET DÉLICIEUX TOUS LES JOURS!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F2AAC4-8312-B046-83AD-A07AA7116EB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294972" y="4939646"/>
            <a:ext cx="4695516" cy="1407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20000"/>
              </a:lnSpc>
              <a:buFont typeface="Wingdings" pitchFamily="2" charset="2"/>
              <a:buChar char="§"/>
              <a:tabLst>
                <a:tab pos="168275" algn="l"/>
              </a:tabLst>
            </a:pPr>
            <a:r>
              <a:rPr lang="en-US" sz="1200" dirty="0">
                <a:solidFill>
                  <a:schemeClr val="bg1"/>
                </a:solidFill>
              </a:rPr>
              <a:t>LA CARTE EST RECHARGEABLE EN LIGNE ;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§"/>
              <a:tabLst>
                <a:tab pos="168275" algn="l"/>
              </a:tabLst>
            </a:pPr>
            <a:r>
              <a:rPr lang="en-US" sz="1200" dirty="0">
                <a:solidFill>
                  <a:schemeClr val="bg1"/>
                </a:solidFill>
              </a:rPr>
              <a:t>ELLE EST RÉSERVÉE EXCLUSIVEMENT AUX ACHATS </a:t>
            </a:r>
          </a:p>
          <a:p>
            <a:pPr marL="171450" indent="-171450">
              <a:lnSpc>
                <a:spcPct val="120000"/>
              </a:lnSpc>
              <a:tabLst>
                <a:tab pos="168275" algn="l"/>
              </a:tabLst>
            </a:pPr>
            <a:r>
              <a:rPr lang="en-US" sz="1200" dirty="0">
                <a:solidFill>
                  <a:schemeClr val="bg1"/>
                </a:solidFill>
              </a:rPr>
              <a:t>	EFFECTUÉS AU SERVICE ALIMENTAIRE DE L’ÉCOLE DE VOTRE ENFANT ;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§"/>
              <a:tabLst>
                <a:tab pos="168275" algn="l"/>
              </a:tabLst>
            </a:pPr>
            <a:r>
              <a:rPr lang="en-US" sz="1200" dirty="0">
                <a:solidFill>
                  <a:schemeClr val="bg1"/>
                </a:solidFill>
              </a:rPr>
              <a:t>EN CAS DE PERTE OU DE VOL, IL N’Y A AUCUN RISQUE </a:t>
            </a:r>
          </a:p>
          <a:p>
            <a:pPr>
              <a:lnSpc>
                <a:spcPct val="120000"/>
              </a:lnSpc>
              <a:tabLst>
                <a:tab pos="168275" algn="l"/>
              </a:tabLst>
            </a:pPr>
            <a:r>
              <a:rPr lang="en-US" sz="1200" dirty="0">
                <a:solidFill>
                  <a:schemeClr val="bg1"/>
                </a:solidFill>
              </a:rPr>
              <a:t>	DE PERTE D’ARGENT (APRÈS ENREGISTREMENT DE LA CARTE) ;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§"/>
              <a:tabLst>
                <a:tab pos="168275" algn="l"/>
              </a:tabLst>
            </a:pPr>
            <a:r>
              <a:rPr lang="en-US" sz="1200" dirty="0">
                <a:solidFill>
                  <a:schemeClr val="bg1"/>
                </a:solidFill>
              </a:rPr>
              <a:t>CONFIGUREZ-LA POUR DES RECHARGES AUTOMATIQUES PRATIQUES.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A0CDA5-C923-BA4F-9B5F-4182C33F2D5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326126" y="6986427"/>
            <a:ext cx="1406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POUR S’INSCRIRE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EC910D-07BD-A14C-8F33-68751134FC1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571112" y="7208931"/>
            <a:ext cx="2916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A282"/>
                </a:solidFill>
                <a:latin typeface="Century Gothic" panose="020B0502020202020204" pitchFamily="34" charset="0"/>
              </a:rPr>
              <a:t>www.cartecaf.zipthru.ca</a:t>
            </a:r>
          </a:p>
        </p:txBody>
      </p:sp>
    </p:spTree>
    <p:extLst>
      <p:ext uri="{BB962C8B-B14F-4D97-AF65-F5344CB8AC3E}">
        <p14:creationId xmlns:p14="http://schemas.microsoft.com/office/powerpoint/2010/main" val="310899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83C19C4-F4E6-3048-928D-F3087D1BE20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D0BB41-5F77-F44D-BF63-D05A5AB63B5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461685" y="437322"/>
            <a:ext cx="7186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noProof="0" dirty="0"/>
              <a:t>Procédure d’achat de la carte caf Zipthru (carte utilisable à la cafétéria) </a:t>
            </a:r>
            <a:r>
              <a:rPr lang="fr-CA" sz="1400" b="1" noProof="0" dirty="0">
                <a:solidFill>
                  <a:srgbClr val="097EC3"/>
                </a:solidFill>
              </a:rPr>
              <a:t>www.cartecaf.zipthru.ca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77C995-B027-D04C-AB64-C9564CEA1CE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54766" y="2922104"/>
            <a:ext cx="1919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noProof="0" dirty="0"/>
              <a:t>Rendez-vous sur la page Web</a:t>
            </a:r>
          </a:p>
          <a:p>
            <a:r>
              <a:rPr lang="fr-CA" sz="800" noProof="0" dirty="0"/>
              <a:t>et cliquez sur « Acheter cartes-cadeaux ».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E27E9F-1C1F-4E4C-A4A1-FA9B972E9D2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744233" y="2922104"/>
            <a:ext cx="2569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noProof="0" dirty="0"/>
              <a:t>Choisissez le montant désiré et remplissez les champs </a:t>
            </a:r>
          </a:p>
          <a:p>
            <a:r>
              <a:rPr lang="fr-CA" sz="800" noProof="0" dirty="0"/>
              <a:t>obligatoires désignés par un *(courriel et emplacement). </a:t>
            </a:r>
          </a:p>
          <a:p>
            <a:r>
              <a:rPr lang="fr-CA" sz="800" noProof="0" dirty="0"/>
              <a:t>Cliquez sur « Confirmer » (votre achat ira dans le panier), </a:t>
            </a:r>
          </a:p>
          <a:p>
            <a:r>
              <a:rPr lang="fr-CA" sz="800" noProof="0" dirty="0"/>
              <a:t>et par la suite « Passer à la caisse ».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E666FB-9AD0-574C-80BF-7810F0D5B59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685384" y="2922104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dirty="0"/>
              <a:t>Inscrivez</a:t>
            </a:r>
            <a:r>
              <a:rPr lang="fr-CA" sz="800" noProof="0" dirty="0"/>
              <a:t> votre adresse courriel pour passer </a:t>
            </a:r>
          </a:p>
          <a:p>
            <a:r>
              <a:rPr lang="fr-CA" sz="800" noProof="0" dirty="0"/>
              <a:t>à la caisse en tant qu’invité ou connectez-vous </a:t>
            </a:r>
          </a:p>
          <a:p>
            <a:r>
              <a:rPr lang="fr-CA" sz="800" noProof="0" dirty="0"/>
              <a:t>à votre compte si vous l’avez déjà créé.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D56253-A1D4-5040-ACBA-B5B2EA61DDB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52736" y="5542384"/>
            <a:ext cx="1550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dirty="0"/>
              <a:t>Inscrive</a:t>
            </a:r>
            <a:r>
              <a:rPr lang="fr-CA" sz="800" noProof="0" dirty="0"/>
              <a:t>z vos informations </a:t>
            </a:r>
          </a:p>
          <a:p>
            <a:r>
              <a:rPr lang="fr-CA" sz="800" noProof="0" dirty="0"/>
              <a:t>bancaires sur notre site sécurisé.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693AB7-B8DD-544F-A09F-DC3EFD04AEF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52736" y="5902424"/>
            <a:ext cx="2029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 noProof="0" dirty="0">
                <a:solidFill>
                  <a:srgbClr val="217AB3"/>
                </a:solidFill>
              </a:rPr>
              <a:t>Si vous avez des questions, </a:t>
            </a:r>
          </a:p>
          <a:p>
            <a:r>
              <a:rPr lang="fr-CA" sz="800" noProof="0" dirty="0">
                <a:solidFill>
                  <a:srgbClr val="217AB3"/>
                </a:solidFill>
              </a:rPr>
              <a:t>vous pouvez joindre notre équipe </a:t>
            </a:r>
          </a:p>
          <a:p>
            <a:r>
              <a:rPr lang="fr-CA" sz="800" noProof="0" dirty="0">
                <a:solidFill>
                  <a:srgbClr val="217AB3"/>
                </a:solidFill>
              </a:rPr>
              <a:t>selon les coordonnées </a:t>
            </a:r>
          </a:p>
          <a:p>
            <a:r>
              <a:rPr lang="fr-CA" sz="800" noProof="0" dirty="0">
                <a:solidFill>
                  <a:srgbClr val="217AB3"/>
                </a:solidFill>
              </a:rPr>
              <a:t>et les heures indiquées.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D4D7FD-E7BC-874B-BF71-A1DB5DEFEE5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744233" y="3550907"/>
            <a:ext cx="31229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noProof="0" dirty="0"/>
              <a:t>Vous recevrez deux courriels, le reçu d'achat et le certificat </a:t>
            </a:r>
          </a:p>
          <a:p>
            <a:r>
              <a:rPr lang="fr-CA" sz="800" noProof="0" dirty="0"/>
              <a:t>de carte-cadeau électronique envoyé à l’adresse courriel </a:t>
            </a:r>
          </a:p>
          <a:p>
            <a:r>
              <a:rPr lang="fr-CA" sz="800" noProof="0" dirty="0"/>
              <a:t>rempli dans le champ « Courriel du destinataire ». </a:t>
            </a:r>
          </a:p>
          <a:p>
            <a:r>
              <a:rPr lang="fr-CA" sz="800" noProof="0" dirty="0"/>
              <a:t>SVP, remettre la carte cadeau à votre enfant </a:t>
            </a:r>
          </a:p>
          <a:p>
            <a:r>
              <a:rPr lang="fr-CA" sz="800" noProof="0" dirty="0"/>
              <a:t>afin qu’il puisse l’apporter à la cafétéria.</a:t>
            </a:r>
          </a:p>
          <a:p>
            <a:r>
              <a:rPr lang="fr-CA" sz="800" noProof="0" dirty="0"/>
              <a:t>Notre personnel se fera un plaisir de créer la carte selon le montant </a:t>
            </a:r>
          </a:p>
          <a:p>
            <a:r>
              <a:rPr lang="fr-CA" sz="800" noProof="0" dirty="0"/>
              <a:t>de la carte cadeau et elle sera remise à votre enfant.</a:t>
            </a:r>
          </a:p>
          <a:p>
            <a:endParaRPr lang="fr-CA" sz="800" noProof="0" dirty="0"/>
          </a:p>
          <a:p>
            <a:r>
              <a:rPr lang="fr-CA" sz="800" noProof="0" dirty="0"/>
              <a:t>*** Par la suite, il est important d’aller ENREGISTRER </a:t>
            </a:r>
          </a:p>
          <a:p>
            <a:r>
              <a:rPr lang="fr-CA" sz="800" noProof="0" dirty="0"/>
              <a:t>la carte sur le site Web afin de pouvoir la retracer en cas de perte, </a:t>
            </a:r>
          </a:p>
          <a:p>
            <a:r>
              <a:rPr lang="fr-CA" sz="800" noProof="0" dirty="0"/>
              <a:t>pour aller voir le solde ou lorsque vous souhaiterez la recharger. ***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AA73E7-8889-5047-918E-E301A3DBB5C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757392" y="5542384"/>
            <a:ext cx="2696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noProof="0" dirty="0"/>
              <a:t>Choisir « S’inscrire » et remplir les informations demandées.</a:t>
            </a:r>
          </a:p>
          <a:p>
            <a:r>
              <a:rPr lang="fr-CA" sz="800" noProof="0" dirty="0"/>
              <a:t>Par la suite, vous pourrez vérifier le solde </a:t>
            </a:r>
          </a:p>
          <a:p>
            <a:r>
              <a:rPr lang="fr-CA" sz="800" noProof="0" dirty="0"/>
              <a:t>et réapprovisionner la carte.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9F8545-C79F-494F-8C8E-D99F883F4A2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757391" y="6017754"/>
            <a:ext cx="3053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 noProof="0" dirty="0"/>
              <a:t>Prendre note que des frais administratifs de 25 $</a:t>
            </a:r>
          </a:p>
          <a:p>
            <a:r>
              <a:rPr lang="fr-CA" sz="800" noProof="0" dirty="0"/>
              <a:t>pourront être exigés pour toute demande de remboursement.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741C3C-72C5-E843-A621-9511077D09A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797644" y="6236043"/>
            <a:ext cx="1743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b="1" noProof="0" dirty="0">
                <a:solidFill>
                  <a:srgbClr val="097EC3"/>
                </a:solidFill>
              </a:rPr>
              <a:t>www.cartecaf.zipthru.ca</a:t>
            </a:r>
          </a:p>
        </p:txBody>
      </p:sp>
    </p:spTree>
    <p:extLst>
      <p:ext uri="{BB962C8B-B14F-4D97-AF65-F5344CB8AC3E}">
        <p14:creationId xmlns:p14="http://schemas.microsoft.com/office/powerpoint/2010/main" val="265517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7E47207-99F9-964D-BB4C-9DC0AE717C4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B7CC22-3DE1-4F48-9BFC-AF09104E571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54766" y="2922104"/>
            <a:ext cx="2247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noProof="0" dirty="0"/>
              <a:t>Allez à </a:t>
            </a:r>
            <a:r>
              <a:rPr lang="fr-CA" sz="800" b="1" noProof="0" dirty="0">
                <a:solidFill>
                  <a:srgbClr val="217AB3"/>
                </a:solidFill>
              </a:rPr>
              <a:t>www.cartecaf-Zipthru.ca</a:t>
            </a:r>
          </a:p>
          <a:p>
            <a:r>
              <a:rPr lang="fr-CA" sz="800" noProof="0" dirty="0"/>
              <a:t>pour créer un compte et cliquez sur « S’inscrire ».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D866FA-99D2-9A45-A00B-51A3F5DE97F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744233" y="2922104"/>
            <a:ext cx="2182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noProof="0" dirty="0"/>
              <a:t>***« Le numéro ci-dessus n'est qu'un exemple, </a:t>
            </a:r>
          </a:p>
          <a:p>
            <a:r>
              <a:rPr lang="fr-CA" sz="800" noProof="0" dirty="0"/>
              <a:t>veuillez entrer le numéro qui se trouve </a:t>
            </a:r>
          </a:p>
          <a:p>
            <a:r>
              <a:rPr lang="fr-CA" sz="800" noProof="0" dirty="0"/>
              <a:t>au dos de votre carte. ».***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DCCB50-0D4C-244A-B20A-81BDC2FEC4B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685384" y="2922104"/>
            <a:ext cx="2618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noProof="0" dirty="0"/>
              <a:t>Lorsque votre inscription est terminée, </a:t>
            </a:r>
          </a:p>
          <a:p>
            <a:r>
              <a:rPr lang="fr-CA" sz="800" noProof="0" dirty="0"/>
              <a:t>vous recevrez un courriel de confirmation. </a:t>
            </a:r>
          </a:p>
          <a:p>
            <a:r>
              <a:rPr lang="fr-CA" sz="800" noProof="0" dirty="0"/>
              <a:t>Vous pourrez alors accéder à votre compte en cliquant </a:t>
            </a:r>
          </a:p>
          <a:p>
            <a:r>
              <a:rPr lang="fr-CA" sz="800" noProof="0" dirty="0"/>
              <a:t>sur « Accéder à votre compte ». Également, par le biais </a:t>
            </a:r>
          </a:p>
          <a:p>
            <a:r>
              <a:rPr lang="fr-CA" sz="800" noProof="0" dirty="0"/>
              <a:t>de la page d’accueil en cliquant sur « Ouvrir une session ».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1E113A-EB31-A946-A500-73B23E693E1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52736" y="5542384"/>
            <a:ext cx="26725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71450" algn="l"/>
              </a:tabLst>
            </a:pPr>
            <a:r>
              <a:rPr lang="fr-CA" sz="800" noProof="0" dirty="0"/>
              <a:t>Lorsque vous êtes dans votre compte, vous pouvez:</a:t>
            </a:r>
          </a:p>
          <a:p>
            <a:pPr marL="171450" indent="-171450">
              <a:buFont typeface="Wingdings" pitchFamily="2" charset="2"/>
              <a:buChar char="q"/>
              <a:tabLst>
                <a:tab pos="171450" algn="l"/>
              </a:tabLst>
            </a:pPr>
            <a:r>
              <a:rPr lang="fr-CA" sz="800" noProof="0" dirty="0"/>
              <a:t>Recharger la carte;</a:t>
            </a:r>
          </a:p>
          <a:p>
            <a:pPr marL="171450" indent="-171450">
              <a:buFont typeface="Wingdings" pitchFamily="2" charset="2"/>
              <a:buChar char="q"/>
              <a:tabLst>
                <a:tab pos="171450" algn="l"/>
              </a:tabLst>
            </a:pPr>
            <a:r>
              <a:rPr lang="fr-CA" sz="800" noProof="0" dirty="0"/>
              <a:t>Signaler la perte d’une carte;</a:t>
            </a:r>
          </a:p>
          <a:p>
            <a:pPr marL="171450" indent="-171450">
              <a:buFont typeface="Wingdings" pitchFamily="2" charset="2"/>
              <a:buChar char="q"/>
              <a:tabLst>
                <a:tab pos="171450" algn="l"/>
              </a:tabLst>
            </a:pPr>
            <a:r>
              <a:rPr lang="fr-CA" sz="800" noProof="0" dirty="0"/>
              <a:t>Voir l'historique des 5 transactions les plus récentes</a:t>
            </a:r>
          </a:p>
          <a:p>
            <a:pPr>
              <a:tabLst>
                <a:tab pos="171450" algn="l"/>
              </a:tabLst>
            </a:pPr>
            <a:r>
              <a:rPr lang="fr-CA" sz="800" noProof="0" dirty="0"/>
              <a:t>	 (montant total de la journée seulement / pas le détail);</a:t>
            </a:r>
          </a:p>
          <a:p>
            <a:pPr marL="171450" indent="-171450">
              <a:buFont typeface="Wingdings" pitchFamily="2" charset="2"/>
              <a:buChar char="q"/>
              <a:tabLst>
                <a:tab pos="171450" algn="l"/>
              </a:tabLst>
            </a:pPr>
            <a:r>
              <a:rPr lang="fr-CA" sz="800" noProof="0" dirty="0"/>
              <a:t>L’état de la carte (active/inactive);</a:t>
            </a:r>
          </a:p>
          <a:p>
            <a:pPr marL="171450" indent="-171450">
              <a:buFont typeface="Wingdings" pitchFamily="2" charset="2"/>
              <a:buChar char="q"/>
              <a:tabLst>
                <a:tab pos="171450" algn="l"/>
              </a:tabLst>
            </a:pPr>
            <a:r>
              <a:rPr lang="fr-CA" sz="800" noProof="0" dirty="0"/>
              <a:t>Ne pas utiliser « Utilisation sur appareil mobile » </a:t>
            </a:r>
          </a:p>
          <a:p>
            <a:pPr>
              <a:tabLst>
                <a:tab pos="171450" algn="l"/>
              </a:tabLst>
            </a:pPr>
            <a:r>
              <a:rPr lang="fr-CA" sz="800" noProof="0" dirty="0"/>
              <a:t>	et « Ajouter dans </a:t>
            </a:r>
            <a:r>
              <a:rPr lang="fr-CA" sz="800" noProof="0" dirty="0" err="1"/>
              <a:t>Wallet</a:t>
            </a:r>
            <a:r>
              <a:rPr lang="fr-CA" sz="800" noProof="0" dirty="0"/>
              <a:t> ».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C48B11-AB97-094C-ACC1-688924FB2C7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707964" y="5468243"/>
            <a:ext cx="3243344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 noProof="0" dirty="0"/>
              <a:t>Lorsqu’il y a « Perte de la carte », connectez-vous à votre compte, </a:t>
            </a:r>
          </a:p>
          <a:p>
            <a:r>
              <a:rPr lang="fr-CA" sz="800" noProof="0" dirty="0"/>
              <a:t>sélectionnez « Signaler la perte » et voici les étapes :</a:t>
            </a:r>
          </a:p>
          <a:p>
            <a:endParaRPr lang="fr-CA" sz="650" noProof="0" dirty="0"/>
          </a:p>
          <a:p>
            <a:r>
              <a:rPr lang="fr-CA" sz="650" noProof="0" dirty="0"/>
              <a:t>L’état de votre carte sera « Inactive ».</a:t>
            </a:r>
          </a:p>
          <a:p>
            <a:r>
              <a:rPr lang="fr-CA" sz="650" noProof="0" dirty="0"/>
              <a:t>Notre service à la clientèle recevra un courriel et fera un suivi </a:t>
            </a:r>
          </a:p>
          <a:p>
            <a:r>
              <a:rPr lang="fr-CA" sz="650" noProof="0" dirty="0"/>
              <a:t>avec le gestionnaire de la cafétéria. </a:t>
            </a:r>
          </a:p>
          <a:p>
            <a:r>
              <a:rPr lang="fr-CA" sz="650" noProof="0" dirty="0"/>
              <a:t>Une nouvelle carte sera demandée et le transfert d’argent sera fait.</a:t>
            </a:r>
          </a:p>
          <a:p>
            <a:r>
              <a:rPr lang="fr-CA" sz="650" noProof="0" dirty="0"/>
              <a:t>Vous recevrez un courriel confirmant le nouveau numéro </a:t>
            </a:r>
          </a:p>
          <a:p>
            <a:r>
              <a:rPr lang="fr-CA" sz="650" noProof="0" dirty="0"/>
              <a:t>de carte et votre enfant pourra la récupérer auprès d’un membre de notre équipe.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57A853-8EA2-7A46-A7A6-14726DE51AF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157680" y="6236043"/>
            <a:ext cx="1743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b="1" noProof="0" dirty="0">
                <a:solidFill>
                  <a:srgbClr val="097EC3"/>
                </a:solidFill>
              </a:rPr>
              <a:t>www.cartecaf.zipthru.ca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3BED4A-B800-B84E-BD87-7610716A883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744233" y="5542384"/>
            <a:ext cx="2303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noProof="0" dirty="0"/>
              <a:t>Lors de la « Recharge de la carte », </a:t>
            </a:r>
          </a:p>
          <a:p>
            <a:r>
              <a:rPr lang="fr-CA" sz="800" noProof="0" dirty="0"/>
              <a:t>vous pouvez choisir l’option « Recharger une fois » </a:t>
            </a:r>
          </a:p>
          <a:p>
            <a:r>
              <a:rPr lang="fr-CA" sz="800" noProof="0" dirty="0"/>
              <a:t>ou l’option de « Recharge automatique »  </a:t>
            </a:r>
          </a:p>
          <a:p>
            <a:r>
              <a:rPr lang="fr-CA" sz="800" noProof="0" dirty="0"/>
              <a:t>selon vos besoins.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74CDE9-0CBF-9A46-B5C0-80CF67E148C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528865" y="3820297"/>
            <a:ext cx="310940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1450" algn="l"/>
              </a:tabLst>
            </a:pPr>
            <a:r>
              <a:rPr lang="fr-CA" sz="650" noProof="0" dirty="0"/>
              <a:t>	</a:t>
            </a:r>
          </a:p>
          <a:p>
            <a:pPr marL="171450" indent="-171450">
              <a:buFont typeface="Wingdings" pitchFamily="2" charset="2"/>
              <a:buChar char="q"/>
              <a:tabLst>
                <a:tab pos="171450" algn="l"/>
              </a:tabLst>
            </a:pPr>
            <a:r>
              <a:rPr lang="fr-CA" sz="650" noProof="0" dirty="0"/>
              <a:t>Les cartes Zipthru ne peuvent pas être utilisées pour l’achat de plans repas //</a:t>
            </a:r>
          </a:p>
          <a:p>
            <a:pPr>
              <a:tabLst>
                <a:tab pos="171450" algn="l"/>
              </a:tabLst>
            </a:pPr>
            <a:r>
              <a:rPr lang="fr-CA" sz="650" noProof="0" dirty="0"/>
              <a:t>   	contactez le gestionnaire de la cafétéria au besoin.</a:t>
            </a:r>
          </a:p>
          <a:p>
            <a:pPr marL="171450" indent="-171450">
              <a:buFont typeface="Wingdings" pitchFamily="2" charset="2"/>
              <a:buChar char="q"/>
              <a:tabLst>
                <a:tab pos="171450" algn="l"/>
              </a:tabLst>
            </a:pPr>
            <a:r>
              <a:rPr lang="fr-CA" sz="650" noProof="0" dirty="0"/>
              <a:t>Si vous détenez déjà une carte active, vous n’avez pas à acheter </a:t>
            </a:r>
          </a:p>
          <a:p>
            <a:pPr>
              <a:tabLst>
                <a:tab pos="171450" algn="l"/>
              </a:tabLst>
            </a:pPr>
            <a:r>
              <a:rPr lang="fr-CA" sz="650" noProof="0" dirty="0"/>
              <a:t>	un certificat cadeau pour remettre de l’argent sur votre carte. </a:t>
            </a:r>
          </a:p>
          <a:p>
            <a:pPr>
              <a:tabLst>
                <a:tab pos="171450" algn="l"/>
              </a:tabLst>
            </a:pPr>
            <a:r>
              <a:rPr lang="fr-CA" sz="650" noProof="0" dirty="0"/>
              <a:t>	Vous devez vous connecter à votre compte Zipthru, rendez-vous à </a:t>
            </a:r>
          </a:p>
          <a:p>
            <a:pPr>
              <a:tabLst>
                <a:tab pos="171450" algn="l"/>
              </a:tabLst>
            </a:pPr>
            <a:r>
              <a:rPr lang="fr-CA" sz="650" noProof="0" dirty="0"/>
              <a:t>	« Recharger la carte» et sélectionnez l’option désirée.</a:t>
            </a:r>
          </a:p>
          <a:p>
            <a:pPr marL="171450" indent="-171450">
              <a:buFont typeface="Wingdings" pitchFamily="2" charset="2"/>
              <a:buChar char="q"/>
              <a:tabLst>
                <a:tab pos="171450" algn="l"/>
              </a:tabLst>
            </a:pPr>
            <a:r>
              <a:rPr lang="fr-CA" sz="650" noProof="0" dirty="0"/>
              <a:t>Pour créer votre compte, utilisez le numéro inscrit sur la carte </a:t>
            </a:r>
          </a:p>
          <a:p>
            <a:pPr>
              <a:tabLst>
                <a:tab pos="171450" algn="l"/>
              </a:tabLst>
            </a:pPr>
            <a:r>
              <a:rPr lang="fr-CA" sz="650" noProof="0" dirty="0"/>
              <a:t>	qui vous a été remise à la cafétéria.</a:t>
            </a:r>
          </a:p>
          <a:p>
            <a:pPr marL="171450" indent="-171450">
              <a:buFont typeface="Wingdings" pitchFamily="2" charset="2"/>
              <a:buChar char="q"/>
              <a:tabLst>
                <a:tab pos="171450" algn="l"/>
              </a:tabLst>
            </a:pPr>
            <a:r>
              <a:rPr lang="fr-CA" sz="650" noProof="0" dirty="0"/>
              <a:t>Veuillez vous assurer que votre enfant dispose d'un autre </a:t>
            </a:r>
          </a:p>
          <a:p>
            <a:pPr>
              <a:tabLst>
                <a:tab pos="171450" algn="l"/>
              </a:tabLst>
            </a:pPr>
            <a:r>
              <a:rPr lang="fr-CA" sz="650" noProof="0" dirty="0"/>
              <a:t>	mode de paiement ou qu'il apporte un repas à l'école au cas </a:t>
            </a:r>
          </a:p>
          <a:p>
            <a:pPr>
              <a:tabLst>
                <a:tab pos="171450" algn="l"/>
              </a:tabLst>
            </a:pPr>
            <a:r>
              <a:rPr lang="fr-CA" sz="650" noProof="0" dirty="0"/>
              <a:t>	où la nouvelle carte ne serait pas prête avant l'heure du dîner. </a:t>
            </a:r>
          </a:p>
          <a:p>
            <a:pPr>
              <a:tabLst>
                <a:tab pos="171450" algn="l"/>
              </a:tabLst>
            </a:pPr>
            <a:r>
              <a:rPr lang="fr-CA" sz="650" noProof="0" dirty="0"/>
              <a:t>	OU </a:t>
            </a:r>
          </a:p>
          <a:p>
            <a:pPr>
              <a:tabLst>
                <a:tab pos="171450" algn="l"/>
              </a:tabLst>
            </a:pPr>
            <a:r>
              <a:rPr lang="fr-CA" sz="650" noProof="0" dirty="0"/>
              <a:t>         Veuillez vous assurer que votre enfant dispose d'un autre mode </a:t>
            </a:r>
          </a:p>
          <a:p>
            <a:pPr>
              <a:tabLst>
                <a:tab pos="171450" algn="l"/>
              </a:tabLst>
            </a:pPr>
            <a:r>
              <a:rPr lang="fr-CA" sz="650" noProof="0" dirty="0"/>
              <a:t>	de paiement ou apporte un repas à l'école jusqu'à ce </a:t>
            </a:r>
          </a:p>
          <a:p>
            <a:pPr>
              <a:tabLst>
                <a:tab pos="171450" algn="l"/>
              </a:tabLst>
            </a:pPr>
            <a:r>
              <a:rPr lang="fr-CA" sz="650" noProof="0" dirty="0"/>
              <a:t>	que vous ayez été informé que la nouvelle carte est prête.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0EED6-1C4C-9943-AFAC-60EA71AECC7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697363" y="3707027"/>
            <a:ext cx="19431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50" b="1" noProof="0" dirty="0"/>
              <a:t>Informations supplémentaires 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6B2E73-D6DE-E947-980D-756380549B9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885199" y="437322"/>
            <a:ext cx="6288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noProof="0" dirty="0"/>
              <a:t>Gestion de votre compte client pour la carte caf « Zipthru» </a:t>
            </a:r>
            <a:r>
              <a:rPr lang="fr-CA" sz="1400" b="1" noProof="0" dirty="0">
                <a:solidFill>
                  <a:srgbClr val="097EC3"/>
                </a:solidFill>
              </a:rPr>
              <a:t>www.cartecaf.zipthru.ca</a:t>
            </a:r>
          </a:p>
        </p:txBody>
      </p:sp>
    </p:spTree>
    <p:extLst>
      <p:ext uri="{BB962C8B-B14F-4D97-AF65-F5344CB8AC3E}">
        <p14:creationId xmlns:p14="http://schemas.microsoft.com/office/powerpoint/2010/main" val="32675776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10824</TotalTime>
  <Words>859</Words>
  <Application>Microsoft Office PowerPoint</Application>
  <PresentationFormat>Personnalisé</PresentationFormat>
  <Paragraphs>96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Wingdings</vt:lpstr>
      <vt:lpstr>Office Theme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Nanette, Rudy</dc:creator>
  <cp:lastModifiedBy>Lorraine Goulet</cp:lastModifiedBy>
  <cp:revision>15</cp:revision>
  <dcterms:created xsi:type="dcterms:W3CDTF">2023-05-30T21:26:35Z</dcterms:created>
  <dcterms:modified xsi:type="dcterms:W3CDTF">2025-06-30T18:42:23Z</dcterms:modified>
</cp:coreProperties>
</file>